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6"/>
  </p:notesMasterIdLst>
  <p:sldIdLst>
    <p:sldId id="256" r:id="rId2"/>
    <p:sldId id="266" r:id="rId3"/>
    <p:sldId id="338" r:id="rId4"/>
    <p:sldId id="339" r:id="rId5"/>
    <p:sldId id="340" r:id="rId6"/>
    <p:sldId id="341" r:id="rId7"/>
    <p:sldId id="342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72" r:id="rId18"/>
    <p:sldId id="270" r:id="rId19"/>
    <p:sldId id="269" r:id="rId20"/>
    <p:sldId id="274" r:id="rId21"/>
    <p:sldId id="273" r:id="rId22"/>
    <p:sldId id="278" r:id="rId23"/>
    <p:sldId id="286" r:id="rId24"/>
    <p:sldId id="276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329" r:id="rId34"/>
    <p:sldId id="279" r:id="rId35"/>
    <p:sldId id="288" r:id="rId36"/>
    <p:sldId id="289" r:id="rId37"/>
    <p:sldId id="295" r:id="rId38"/>
    <p:sldId id="292" r:id="rId39"/>
    <p:sldId id="291" r:id="rId40"/>
    <p:sldId id="294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28" r:id="rId50"/>
    <p:sldId id="304" r:id="rId51"/>
    <p:sldId id="308" r:id="rId52"/>
    <p:sldId id="310" r:id="rId53"/>
    <p:sldId id="311" r:id="rId54"/>
    <p:sldId id="312" r:id="rId55"/>
    <p:sldId id="313" r:id="rId56"/>
    <p:sldId id="327" r:id="rId57"/>
    <p:sldId id="314" r:id="rId58"/>
    <p:sldId id="343" r:id="rId59"/>
    <p:sldId id="315" r:id="rId60"/>
    <p:sldId id="316" r:id="rId61"/>
    <p:sldId id="317" r:id="rId62"/>
    <p:sldId id="318" r:id="rId63"/>
    <p:sldId id="331" r:id="rId64"/>
    <p:sldId id="332" r:id="rId65"/>
    <p:sldId id="319" r:id="rId66"/>
    <p:sldId id="322" r:id="rId67"/>
    <p:sldId id="323" r:id="rId68"/>
    <p:sldId id="320" r:id="rId69"/>
    <p:sldId id="324" r:id="rId70"/>
    <p:sldId id="321" r:id="rId71"/>
    <p:sldId id="325" r:id="rId72"/>
    <p:sldId id="330" r:id="rId73"/>
    <p:sldId id="333" r:id="rId74"/>
    <p:sldId id="334" r:id="rId75"/>
    <p:sldId id="335" r:id="rId76"/>
    <p:sldId id="336" r:id="rId77"/>
    <p:sldId id="337" r:id="rId78"/>
    <p:sldId id="326" r:id="rId79"/>
    <p:sldId id="345" r:id="rId80"/>
    <p:sldId id="344" r:id="rId81"/>
    <p:sldId id="349" r:id="rId82"/>
    <p:sldId id="347" r:id="rId83"/>
    <p:sldId id="360" r:id="rId84"/>
    <p:sldId id="350" r:id="rId85"/>
    <p:sldId id="358" r:id="rId86"/>
    <p:sldId id="354" r:id="rId87"/>
    <p:sldId id="355" r:id="rId88"/>
    <p:sldId id="361" r:id="rId89"/>
    <p:sldId id="359" r:id="rId90"/>
    <p:sldId id="362" r:id="rId91"/>
    <p:sldId id="363" r:id="rId92"/>
    <p:sldId id="364" r:id="rId93"/>
    <p:sldId id="365" r:id="rId94"/>
    <p:sldId id="356" r:id="rId95"/>
    <p:sldId id="357" r:id="rId96"/>
    <p:sldId id="351" r:id="rId97"/>
    <p:sldId id="366" r:id="rId98"/>
    <p:sldId id="377" r:id="rId99"/>
    <p:sldId id="367" r:id="rId100"/>
    <p:sldId id="368" r:id="rId101"/>
    <p:sldId id="370" r:id="rId102"/>
    <p:sldId id="374" r:id="rId103"/>
    <p:sldId id="375" r:id="rId104"/>
    <p:sldId id="376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0538-1832-0C4C-9112-FD6613E06088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71B87-3E86-A84B-BCF2-37B5F8105C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985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630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904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11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2020. 1. 18.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res.ai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807050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67552" y="5288517"/>
            <a:ext cx="10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658905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8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13088-1C51-CF45-A511-D71A1F65F504}"/>
              </a:ext>
            </a:extLst>
          </p:cNvPr>
          <p:cNvSpPr/>
          <p:nvPr/>
        </p:nvSpPr>
        <p:spPr>
          <a:xfrm>
            <a:off x="359612" y="2770865"/>
            <a:ext cx="4055633" cy="85271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D1D12-58EB-9242-B495-8AFA1579F3AD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E68B3-A30A-F34D-AB27-5F00A045D022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335421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1FC5C-E434-1144-8F88-915D02709963}"/>
              </a:ext>
            </a:extLst>
          </p:cNvPr>
          <p:cNvSpPr txBox="1"/>
          <p:nvPr/>
        </p:nvSpPr>
        <p:spPr>
          <a:xfrm>
            <a:off x="269341" y="1069032"/>
            <a:ext cx="22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 err="1">
                <a:solidFill>
                  <a:schemeClr val="accent1"/>
                </a:solidFill>
              </a:rPr>
              <a:t>model.fit</a:t>
            </a:r>
            <a:r>
              <a:rPr lang="en" altLang="ko-KR" dirty="0">
                <a:solidFill>
                  <a:schemeClr val="accent1"/>
                </a:solidFill>
              </a:rPr>
              <a:t>() + callbacks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4B4E58-460B-4B40-B422-5A30BCDE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2131368"/>
            <a:ext cx="6296922" cy="2768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531FC-9F41-6046-B06F-96FBB689539C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9825061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5A2F2-BE1B-354B-BE2A-50BBE3B954EE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48696-7CB0-A744-9C5F-50E2A8E3B3A4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756777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13088-1C51-CF45-A511-D71A1F65F504}"/>
              </a:ext>
            </a:extLst>
          </p:cNvPr>
          <p:cNvSpPr/>
          <p:nvPr/>
        </p:nvSpPr>
        <p:spPr>
          <a:xfrm>
            <a:off x="8524154" y="2847066"/>
            <a:ext cx="2304499" cy="77382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B91F0-A867-3049-9048-359155830A6A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C8958-D2B5-1142-9F3A-43B0B7DC826D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4593006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93C071-5EF5-2C45-A88A-E01A2E63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2054316"/>
            <a:ext cx="7498705" cy="2770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FE37B-7A75-B342-9737-93B6E1C08180}"/>
              </a:ext>
            </a:extLst>
          </p:cNvPr>
          <p:cNvSpPr txBox="1"/>
          <p:nvPr/>
        </p:nvSpPr>
        <p:spPr>
          <a:xfrm>
            <a:off x="269341" y="1069032"/>
            <a:ext cx="399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Custom Training Loop with </a:t>
            </a:r>
            <a:r>
              <a:rPr lang="en" altLang="ko-KR" dirty="0" err="1">
                <a:solidFill>
                  <a:schemeClr val="accent1"/>
                </a:solidFill>
              </a:rPr>
              <a:t>GradientTape</a:t>
            </a:r>
            <a:endParaRPr lang="en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EE62-D76B-8D42-B88D-F7441821716F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70895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E075F-04C4-BE47-A898-17B32D90277C}"/>
              </a:ext>
            </a:extLst>
          </p:cNvPr>
          <p:cNvSpPr txBox="1"/>
          <p:nvPr/>
        </p:nvSpPr>
        <p:spPr>
          <a:xfrm>
            <a:off x="660865" y="1747245"/>
            <a:ext cx="576362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Estimator vs Session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tf.data</a:t>
            </a:r>
            <a:r>
              <a:rPr kumimoji="1" lang="en-US" altLang="ko-KR" dirty="0"/>
              <a:t> vs Placeholder &amp; </a:t>
            </a:r>
            <a:r>
              <a:rPr kumimoji="1" lang="en-US" altLang="ko-KR" dirty="0" err="1"/>
              <a:t>feed_dict</a:t>
            </a:r>
            <a:endParaRPr kumimoji="1" lang="en-US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TensorFlow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TensorFlow 2.0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47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72BF9-63C5-2B42-B4EB-62D79622EE91}"/>
              </a:ext>
            </a:extLst>
          </p:cNvPr>
          <p:cNvSpPr txBox="1"/>
          <p:nvPr/>
        </p:nvSpPr>
        <p:spPr>
          <a:xfrm>
            <a:off x="690260" y="1647252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7308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6E522-6EB0-3949-8B57-22F6830CA565}"/>
              </a:ext>
            </a:extLst>
          </p:cNvPr>
          <p:cNvSpPr txBox="1"/>
          <p:nvPr/>
        </p:nvSpPr>
        <p:spPr>
          <a:xfrm>
            <a:off x="701146" y="1627501"/>
            <a:ext cx="7329310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do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need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How do we evaluate Text Classification Model?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networks for sentence 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Character-level Convolutional Networks for Text Classification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090499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82BEA-D219-9347-8FEE-462D2BC9B6D3}"/>
              </a:ext>
            </a:extLst>
          </p:cNvPr>
          <p:cNvSpPr txBox="1"/>
          <p:nvPr/>
        </p:nvSpPr>
        <p:spPr>
          <a:xfrm>
            <a:off x="635832" y="1541290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71147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99488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810A-F65A-7141-BFB9-A86F9B3087CF}"/>
              </a:ext>
            </a:extLst>
          </p:cNvPr>
          <p:cNvSpPr txBox="1"/>
          <p:nvPr/>
        </p:nvSpPr>
        <p:spPr>
          <a:xfrm>
            <a:off x="646716" y="1573947"/>
            <a:ext cx="7329310" cy="548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Generation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Neural Machine Translation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Attention is All You Need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 do we evaluate?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Dataset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Attention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Various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Another methods to enrich NMT performance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Transformer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11302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3136612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</p:spTree>
    <p:extLst>
      <p:ext uri="{BB962C8B-B14F-4D97-AF65-F5344CB8AC3E}">
        <p14:creationId xmlns:p14="http://schemas.microsoft.com/office/powerpoint/2010/main" val="64505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2164460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D5943-2155-BD43-9F26-5F155369CE77}"/>
              </a:ext>
            </a:extLst>
          </p:cNvPr>
          <p:cNvSpPr txBox="1"/>
          <p:nvPr/>
        </p:nvSpPr>
        <p:spPr>
          <a:xfrm>
            <a:off x="3600092" y="3429000"/>
            <a:ext cx="499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커리어 전환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실무에서의 자연어 처리 활용 </a:t>
            </a:r>
            <a:r>
              <a:rPr kumimoji="1" lang="en-US" altLang="ko-KR" dirty="0"/>
              <a:t>….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8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551859" y="3136612"/>
            <a:ext cx="3088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CC73C6-77A8-9444-9340-088DC392B4BE}"/>
              </a:ext>
            </a:extLst>
          </p:cNvPr>
          <p:cNvSpPr txBox="1"/>
          <p:nvPr/>
        </p:nvSpPr>
        <p:spPr>
          <a:xfrm>
            <a:off x="475809" y="1666826"/>
            <a:ext cx="5763626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Estimator vs Session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 err="1"/>
              <a:t>tf.data</a:t>
            </a:r>
            <a:r>
              <a:rPr kumimoji="1" lang="en-US" altLang="ko-KR" sz="2400" dirty="0"/>
              <a:t> vs Placeholder &amp; </a:t>
            </a:r>
            <a:r>
              <a:rPr kumimoji="1" lang="en-US" altLang="ko-KR" sz="2400" dirty="0" err="1"/>
              <a:t>feed_dict</a:t>
            </a:r>
            <a:endParaRPr kumimoji="1" lang="en-US" altLang="ko-KR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/>
              <a:t>TensorFlow modules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/>
              <a:t>TensorFlow 2.0</a:t>
            </a:r>
          </a:p>
          <a:p>
            <a:pPr>
              <a:lnSpc>
                <a:spcPct val="150000"/>
              </a:lnSpc>
            </a:pP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66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73542" y="47409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/>
              <a:t>강사 소개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15A88-D129-374D-B40F-C4496C13D797}"/>
              </a:ext>
            </a:extLst>
          </p:cNvPr>
          <p:cNvSpPr txBox="1"/>
          <p:nvPr/>
        </p:nvSpPr>
        <p:spPr>
          <a:xfrm>
            <a:off x="387548" y="2035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조중현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F62B7-0EE2-AB4D-A189-0FA4D4E720C8}"/>
              </a:ext>
            </a:extLst>
          </p:cNvPr>
          <p:cNvSpPr txBox="1"/>
          <p:nvPr/>
        </p:nvSpPr>
        <p:spPr>
          <a:xfrm>
            <a:off x="214151" y="2497243"/>
            <a:ext cx="8811771" cy="21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중앙대학교 수학과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텐서플로와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머신러닝으로</a:t>
            </a:r>
            <a:r>
              <a:rPr kumimoji="1" lang="ko-KR" altLang="en-US" dirty="0"/>
              <a:t> 시작하는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자연어 처리 집필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Creating A Neural Pedagogical Agent by Jointly Learning to Review and Assess</a:t>
            </a:r>
            <a:r>
              <a:rPr lang="ko-KR" altLang="en-US" dirty="0"/>
              <a:t> 등 논문 저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AI blog </a:t>
            </a:r>
            <a:r>
              <a:rPr kumimoji="1" lang="en-US" altLang="ko-KR" i="1" dirty="0"/>
              <a:t>“</a:t>
            </a:r>
            <a:r>
              <a:rPr kumimoji="1" lang="en-US" altLang="ko-KR" i="1" dirty="0" err="1"/>
              <a:t>reniew’s</a:t>
            </a:r>
            <a:r>
              <a:rPr kumimoji="1" lang="en-US" altLang="ko-KR" i="1" dirty="0"/>
              <a:t> blog”</a:t>
            </a:r>
            <a:r>
              <a:rPr kumimoji="1" lang="en-US" altLang="ko-KR" dirty="0"/>
              <a:t> </a:t>
            </a:r>
            <a:r>
              <a:rPr kumimoji="1" lang="ko-KR" altLang="en-US" dirty="0"/>
              <a:t>운영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현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Riiid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Researcher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20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25AEDC-367E-E94C-BAF6-15EB0A18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63" y="1176478"/>
            <a:ext cx="2870263" cy="510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38FF-7A59-EE4E-8703-90A17B6E15DA}"/>
              </a:ext>
            </a:extLst>
          </p:cNvPr>
          <p:cNvSpPr txBox="1"/>
          <p:nvPr/>
        </p:nvSpPr>
        <p:spPr>
          <a:xfrm>
            <a:off x="1346151" y="2958382"/>
            <a:ext cx="48603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/>
              <a:t>Graphs and Sessions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5876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66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900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97683-2174-4B46-8781-E0DEA7408745}"/>
              </a:ext>
            </a:extLst>
          </p:cNvPr>
          <p:cNvSpPr txBox="1"/>
          <p:nvPr/>
        </p:nvSpPr>
        <p:spPr>
          <a:xfrm>
            <a:off x="7273636" y="4572398"/>
            <a:ext cx="262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C00000"/>
                </a:solidFill>
              </a:rPr>
              <a:t>Not in eager execution!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2756845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F4639B-7B1A-9B4B-A24F-C1E2CA78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76"/>
          <a:stretch/>
        </p:blipFill>
        <p:spPr>
          <a:xfrm>
            <a:off x="3963019" y="1045028"/>
            <a:ext cx="7074477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4277453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Execute operation by Session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FAF46-49E4-6D49-B316-75868B34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59"/>
          <a:stretch/>
        </p:blipFill>
        <p:spPr>
          <a:xfrm>
            <a:off x="4060990" y="3678313"/>
            <a:ext cx="7074477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EBC541-17FC-F541-9330-ABE66E4D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B05B90-81AA-7A4B-B665-E7460B82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4830F7-8D2E-2D4A-B4E1-19535305C14F}"/>
              </a:ext>
            </a:extLst>
          </p:cNvPr>
          <p:cNvSpPr/>
          <p:nvPr/>
        </p:nvSpPr>
        <p:spPr>
          <a:xfrm>
            <a:off x="4141110" y="1752601"/>
            <a:ext cx="8050889" cy="51054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2AC51-E457-0846-9490-5011314FDFCA}"/>
              </a:ext>
            </a:extLst>
          </p:cNvPr>
          <p:cNvSpPr txBox="1"/>
          <p:nvPr/>
        </p:nvSpPr>
        <p:spPr>
          <a:xfrm>
            <a:off x="623454" y="214052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1176954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B9F2-69F8-EB4A-8B68-3BDCE8B8F3BA}"/>
              </a:ext>
            </a:extLst>
          </p:cNvPr>
          <p:cNvSpPr txBox="1"/>
          <p:nvPr/>
        </p:nvSpPr>
        <p:spPr>
          <a:xfrm>
            <a:off x="623454" y="2140527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Placeholder </a:t>
            </a:r>
            <a:r>
              <a:rPr kumimoji="1" lang="ko-KR" altLang="en-US" dirty="0"/>
              <a:t>정의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18667-3213-A54F-9577-4A94F6FE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BC9D6F-C28E-BC43-AFAF-91278EA56D16}"/>
              </a:ext>
            </a:extLst>
          </p:cNvPr>
          <p:cNvSpPr/>
          <p:nvPr/>
        </p:nvSpPr>
        <p:spPr>
          <a:xfrm>
            <a:off x="4141110" y="2509859"/>
            <a:ext cx="8050889" cy="434814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1B0292-BB4C-2B45-B25C-4C5391060B4C}"/>
              </a:ext>
            </a:extLst>
          </p:cNvPr>
          <p:cNvSpPr/>
          <p:nvPr/>
        </p:nvSpPr>
        <p:spPr>
          <a:xfrm>
            <a:off x="4141110" y="0"/>
            <a:ext cx="8050890" cy="175259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40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55A7E-83D8-E843-B09C-7A14613FF58C}"/>
              </a:ext>
            </a:extLst>
          </p:cNvPr>
          <p:cNvSpPr txBox="1"/>
          <p:nvPr/>
        </p:nvSpPr>
        <p:spPr>
          <a:xfrm>
            <a:off x="623454" y="2140527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Graph </a:t>
            </a:r>
            <a:r>
              <a:rPr kumimoji="1" lang="ko-KR" altLang="en-US" dirty="0"/>
              <a:t>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71BC19-DB48-0D43-91B7-7F2D5188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9F94D-318C-3043-8109-0D6B867EF03B}"/>
              </a:ext>
            </a:extLst>
          </p:cNvPr>
          <p:cNvSpPr/>
          <p:nvPr/>
        </p:nvSpPr>
        <p:spPr>
          <a:xfrm>
            <a:off x="4141110" y="3178629"/>
            <a:ext cx="8050889" cy="367937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7FBE7-16F3-864E-930F-311FB78484A7}"/>
              </a:ext>
            </a:extLst>
          </p:cNvPr>
          <p:cNvSpPr/>
          <p:nvPr/>
        </p:nvSpPr>
        <p:spPr>
          <a:xfrm>
            <a:off x="4141110" y="0"/>
            <a:ext cx="8050890" cy="250985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1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9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FB8E-DA93-6743-BD06-1F91E616C7A2}"/>
              </a:ext>
            </a:extLst>
          </p:cNvPr>
          <p:cNvSpPr txBox="1"/>
          <p:nvPr/>
        </p:nvSpPr>
        <p:spPr>
          <a:xfrm>
            <a:off x="623454" y="2140527"/>
            <a:ext cx="31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Loss, Optimizer, Prediction </a:t>
            </a:r>
            <a:r>
              <a:rPr kumimoji="1" lang="ko-KR" altLang="en-US" dirty="0"/>
              <a:t>정의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0EC80-1669-8C4D-B9E7-605795AB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8B7B19-FF9B-9A4B-8A70-61D29EC99394}"/>
              </a:ext>
            </a:extLst>
          </p:cNvPr>
          <p:cNvSpPr/>
          <p:nvPr/>
        </p:nvSpPr>
        <p:spPr>
          <a:xfrm>
            <a:off x="4141110" y="4800599"/>
            <a:ext cx="8050889" cy="205740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085A02-2DF5-DE44-ADCF-889445CB3B38}"/>
              </a:ext>
            </a:extLst>
          </p:cNvPr>
          <p:cNvSpPr/>
          <p:nvPr/>
        </p:nvSpPr>
        <p:spPr>
          <a:xfrm>
            <a:off x="4141110" y="0"/>
            <a:ext cx="8050890" cy="317862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354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623454" y="2140527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Run Training by Session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A73329-52A6-5545-BB0E-26101E82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59C08-AEE1-314F-A240-F376B997B36E}"/>
              </a:ext>
            </a:extLst>
          </p:cNvPr>
          <p:cNvSpPr/>
          <p:nvPr/>
        </p:nvSpPr>
        <p:spPr>
          <a:xfrm>
            <a:off x="4141110" y="0"/>
            <a:ext cx="8050890" cy="4800598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89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012A79-69F2-0545-AE03-57454A2C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68580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156810" y="2078182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그 외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배포를 위해서</a:t>
            </a:r>
            <a:br>
              <a:rPr kumimoji="1" lang="en-US" altLang="ko-KR" dirty="0"/>
            </a:br>
            <a:r>
              <a:rPr kumimoji="1" lang="ko-KR" altLang="en-US" dirty="0"/>
              <a:t>추가로 구현 필요</a:t>
            </a:r>
            <a:r>
              <a:rPr kumimoji="1" lang="en-US" altLang="ko-KR" dirty="0"/>
              <a:t>.</a:t>
            </a:r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91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303796" y="3167390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</p:spTree>
    <p:extLst>
      <p:ext uri="{BB962C8B-B14F-4D97-AF65-F5344CB8AC3E}">
        <p14:creationId xmlns:p14="http://schemas.microsoft.com/office/powerpoint/2010/main" val="288620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007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04807A-27E1-D642-B14E-75B84179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33" y="2478347"/>
            <a:ext cx="5080000" cy="386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D9E35F-43DF-2849-AF2D-0EB468C9B0AB}"/>
              </a:ext>
            </a:extLst>
          </p:cNvPr>
          <p:cNvSpPr txBox="1"/>
          <p:nvPr/>
        </p:nvSpPr>
        <p:spPr>
          <a:xfrm>
            <a:off x="7250665" y="6339147"/>
            <a:ext cx="118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3"/>
              </a:rPr>
              <a:t>https://torres.ai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962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2" y="1470658"/>
            <a:ext cx="1093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000" dirty="0"/>
              <a:t>Estimator </a:t>
            </a:r>
            <a:r>
              <a:rPr kumimoji="1" lang="ko-KR" altLang="en-US" sz="2000" dirty="0"/>
              <a:t>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21443-2C2E-6443-97DC-C277D1604A88}"/>
              </a:ext>
            </a:extLst>
          </p:cNvPr>
          <p:cNvSpPr txBox="1"/>
          <p:nvPr/>
        </p:nvSpPr>
        <p:spPr>
          <a:xfrm>
            <a:off x="553309" y="1870768"/>
            <a:ext cx="6709016" cy="461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High-Level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간단하게 모델을 구현할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개발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연구자들 사이에서 모델을 간단하게 공유할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Model</a:t>
            </a:r>
            <a:r>
              <a:rPr kumimoji="1" lang="ko-KR" altLang="en-US" dirty="0"/>
              <a:t>을 변경할 필요 없이 </a:t>
            </a:r>
            <a:r>
              <a:rPr kumimoji="1" lang="en-US" altLang="ko-KR" dirty="0"/>
              <a:t>CPU, GPU, TPU</a:t>
            </a:r>
            <a:r>
              <a:rPr kumimoji="1" lang="ko-KR" altLang="en-US" dirty="0"/>
              <a:t>에서 실행 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아래의 기능을 직접 구현할 필요없이 사용 할 수 있다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Build Graph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Train / Evaluate / Predict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배포</a:t>
            </a:r>
            <a:r>
              <a:rPr kumimoji="1" lang="en-US" altLang="ko-KR" dirty="0"/>
              <a:t>(export)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Variable </a:t>
            </a:r>
            <a:r>
              <a:rPr kumimoji="1" lang="ko-KR" altLang="en-US" dirty="0"/>
              <a:t>초기화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Data </a:t>
            </a:r>
            <a:r>
              <a:rPr kumimoji="1" lang="ko-KR" altLang="en-US" dirty="0"/>
              <a:t>불러오기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Checkpoint </a:t>
            </a:r>
            <a:r>
              <a:rPr kumimoji="1" lang="ko-KR" altLang="en-US" dirty="0"/>
              <a:t>파일을 만들기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TensorBoard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사용하기 위한 </a:t>
            </a:r>
            <a:r>
              <a:rPr kumimoji="1" lang="en-US" altLang="ko-KR" dirty="0"/>
              <a:t>Summaries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87949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EFB39-A3BD-2247-98D1-790F6D6A5643}"/>
              </a:ext>
            </a:extLst>
          </p:cNvPr>
          <p:cNvSpPr txBox="1"/>
          <p:nvPr/>
        </p:nvSpPr>
        <p:spPr>
          <a:xfrm>
            <a:off x="269340" y="1271875"/>
            <a:ext cx="10933621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Pre-made Estimator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Custom Estimator</a:t>
            </a:r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323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D221A-9F26-1644-9D26-7174F836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01" y="3956326"/>
            <a:ext cx="5016500" cy="246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99F08-E7A4-2147-95F9-AA9D9D5FDE24}"/>
              </a:ext>
            </a:extLst>
          </p:cNvPr>
          <p:cNvSpPr txBox="1"/>
          <p:nvPr/>
        </p:nvSpPr>
        <p:spPr>
          <a:xfrm>
            <a:off x="6668329" y="6374932"/>
            <a:ext cx="1576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5F8EB-4247-B148-9AAF-7D1CD1BFFAFE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42883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D99F8C-6BA2-B444-83D8-561AD158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679451"/>
            <a:ext cx="5028312" cy="53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7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145AB-6409-6C4B-977E-951E76A7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01" y="4066041"/>
            <a:ext cx="62992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E5AA4-19A1-7F49-8DB1-27FD99ACDD61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779024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7D596B-D05A-9342-862F-9B81B73E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11" y="2217135"/>
            <a:ext cx="8752785" cy="390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0696F-25B3-DE42-A7BF-6B6B31E9FE86}"/>
              </a:ext>
            </a:extLst>
          </p:cNvPr>
          <p:cNvSpPr txBox="1"/>
          <p:nvPr/>
        </p:nvSpPr>
        <p:spPr>
          <a:xfrm>
            <a:off x="8472083" y="5995839"/>
            <a:ext cx="1864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hlinkClick r:id="rId3"/>
              </a:rPr>
              <a:t>https://www.tensorflow.com</a:t>
            </a:r>
            <a:endParaRPr kumimoji="1"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FA491-420F-C244-809C-F0E19D98EE20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2530798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4F7FE-B3B9-5940-B97F-0F57F368C119}"/>
              </a:ext>
            </a:extLst>
          </p:cNvPr>
          <p:cNvSpPr txBox="1"/>
          <p:nvPr/>
        </p:nvSpPr>
        <p:spPr>
          <a:xfrm>
            <a:off x="745435" y="2388515"/>
            <a:ext cx="264803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Input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Model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R" dirty="0"/>
              <a:t>Instantiate Estimator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1585565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input function)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30B1BC-3C32-4A49-8698-B6EA2A9E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6" y="2273300"/>
            <a:ext cx="554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0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4A396-B7ED-8B41-A742-AFA0345DBD9E}"/>
              </a:ext>
            </a:extLst>
          </p:cNvPr>
          <p:cNvSpPr txBox="1"/>
          <p:nvPr/>
        </p:nvSpPr>
        <p:spPr>
          <a:xfrm>
            <a:off x="5552660" y="2156996"/>
            <a:ext cx="6473888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features: </a:t>
            </a:r>
            <a:r>
              <a:rPr kumimoji="1" lang="ko-KR" altLang="en-US" dirty="0"/>
              <a:t>모델의 </a:t>
            </a:r>
            <a:r>
              <a:rPr kumimoji="1" lang="ko-KR" altLang="en-US" dirty="0" err="1"/>
              <a:t>입력값들의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dictionary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labels: </a:t>
            </a:r>
            <a:r>
              <a:rPr kumimoji="1" lang="ko-KR" altLang="en-US" dirty="0"/>
              <a:t>모델의 라벨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mode: </a:t>
            </a:r>
            <a:r>
              <a:rPr kumimoji="1" lang="ko-KR" altLang="en-US" dirty="0"/>
              <a:t>현재 모델 함수가 실행된 상태</a:t>
            </a:r>
            <a:r>
              <a:rPr kumimoji="1" lang="en-US" altLang="ko-KR" dirty="0"/>
              <a:t>(train/evaluate/predict)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params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(Optional) </a:t>
            </a:r>
            <a:r>
              <a:rPr kumimoji="1" lang="ko-KR" altLang="en-US" dirty="0"/>
              <a:t>모델에 필요한 추가적인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370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591789-0D36-6340-B027-6BB20C1B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51" y="4151796"/>
            <a:ext cx="6604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8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22"/>
          <a:stretch/>
        </p:blipFill>
        <p:spPr>
          <a:xfrm>
            <a:off x="547637" y="2094395"/>
            <a:ext cx="7289800" cy="10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97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20"/>
          <a:stretch/>
        </p:blipFill>
        <p:spPr>
          <a:xfrm>
            <a:off x="547637" y="2094395"/>
            <a:ext cx="7289800" cy="32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02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532929" y="3167390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29638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692F39-5763-7E44-BFEF-50F2AA7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32" y="646793"/>
            <a:ext cx="4643497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3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A403C-D69E-A94C-8A6A-5B2816A3299E}"/>
              </a:ext>
            </a:extLst>
          </p:cNvPr>
          <p:cNvSpPr txBox="1"/>
          <p:nvPr/>
        </p:nvSpPr>
        <p:spPr>
          <a:xfrm>
            <a:off x="576470" y="1321904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TensorFlow Dataset API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496E12-BD59-D648-B19E-8B91D212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2" y="1846194"/>
            <a:ext cx="1905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9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</p:spTree>
    <p:extLst>
      <p:ext uri="{BB962C8B-B14F-4D97-AF65-F5344CB8AC3E}">
        <p14:creationId xmlns:p14="http://schemas.microsoft.com/office/powerpoint/2010/main" val="1595855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기존의 </a:t>
            </a:r>
            <a:r>
              <a:rPr kumimoji="1" lang="en-US" altLang="ko-KR" b="1" dirty="0">
                <a:solidFill>
                  <a:srgbClr val="C00000"/>
                </a:solidFill>
              </a:rPr>
              <a:t>placeholder &amp; </a:t>
            </a:r>
            <a:r>
              <a:rPr kumimoji="1" lang="en-US" altLang="ko-KR" b="1" dirty="0" err="1">
                <a:solidFill>
                  <a:srgbClr val="C00000"/>
                </a:solidFill>
              </a:rPr>
              <a:t>feed_dict</a:t>
            </a:r>
            <a:r>
              <a:rPr kumimoji="1" lang="en-US" altLang="ko-KR" b="1" dirty="0">
                <a:solidFill>
                  <a:srgbClr val="C00000"/>
                </a:solidFill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</a:rPr>
              <a:t>방법보다 높은 성능 </a:t>
            </a:r>
            <a:r>
              <a:rPr kumimoji="1" lang="en-US" altLang="ko-KR" b="1" dirty="0">
                <a:solidFill>
                  <a:srgbClr val="C00000"/>
                </a:solidFill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</a:rPr>
              <a:t>속도 측면</a:t>
            </a:r>
            <a:r>
              <a:rPr kumimoji="1" lang="en-US" altLang="ko-KR" b="1" dirty="0">
                <a:solidFill>
                  <a:srgbClr val="C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ED353-49DD-0E4B-86A4-85CA5515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15" y="3065238"/>
            <a:ext cx="7477404" cy="1709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36BD7-0453-8246-B66A-BDB4F17E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14" y="4853584"/>
            <a:ext cx="7477403" cy="170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B21D-449A-1E43-858F-FD4EBB1C5A4D}"/>
              </a:ext>
            </a:extLst>
          </p:cNvPr>
          <p:cNvSpPr txBox="1"/>
          <p:nvPr/>
        </p:nvSpPr>
        <p:spPr>
          <a:xfrm>
            <a:off x="1652604" y="3596633"/>
            <a:ext cx="14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Existing Data </a:t>
            </a:r>
          </a:p>
          <a:p>
            <a:pPr algn="ctr"/>
            <a:r>
              <a:rPr kumimoji="1" lang="en-US" altLang="ko-KR" dirty="0"/>
              <a:t>Pipeline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70F61-3C4B-D947-9212-5C95D95D8F60}"/>
              </a:ext>
            </a:extLst>
          </p:cNvPr>
          <p:cNvSpPr txBox="1"/>
          <p:nvPr/>
        </p:nvSpPr>
        <p:spPr>
          <a:xfrm>
            <a:off x="1395483" y="5384978"/>
            <a:ext cx="195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Optimized Pipeline</a:t>
            </a:r>
          </a:p>
          <a:p>
            <a:pPr algn="ctr"/>
            <a:r>
              <a:rPr kumimoji="1" lang="en-US" altLang="ko-KR" dirty="0"/>
              <a:t>with </a:t>
            </a:r>
            <a:r>
              <a:rPr kumimoji="1" lang="en-US" altLang="ko-KR" dirty="0" err="1">
                <a:solidFill>
                  <a:schemeClr val="accent1">
                    <a:lumMod val="75000"/>
                  </a:schemeClr>
                </a:solidFill>
              </a:rPr>
              <a:t>tf.data</a:t>
            </a:r>
            <a:endParaRPr kumimoji="1"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0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간단한 </a:t>
            </a:r>
            <a:r>
              <a:rPr kumimoji="1" lang="en-US" altLang="ko-KR" b="1" dirty="0">
                <a:solidFill>
                  <a:srgbClr val="C00000"/>
                </a:solidFill>
              </a:rPr>
              <a:t>batch, epoch, shuffle, map</a:t>
            </a:r>
            <a:r>
              <a:rPr kumimoji="1" lang="ko-KR" altLang="en-US" b="1" dirty="0">
                <a:solidFill>
                  <a:srgbClr val="C00000"/>
                </a:solidFill>
              </a:rPr>
              <a:t> 구현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819AA-FE9D-0A48-B0F9-FB47379B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446" y="3065238"/>
            <a:ext cx="5263588" cy="33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0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28370-9AC4-3745-9B9B-B4021F3C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2" b="50033"/>
          <a:stretch/>
        </p:blipFill>
        <p:spPr>
          <a:xfrm>
            <a:off x="832412" y="3065239"/>
            <a:ext cx="7289800" cy="54564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544BD1E-EDA1-C641-9ED9-62877AAA55F8}"/>
              </a:ext>
            </a:extLst>
          </p:cNvPr>
          <p:cNvSpPr/>
          <p:nvPr/>
        </p:nvSpPr>
        <p:spPr>
          <a:xfrm>
            <a:off x="2575506" y="3359426"/>
            <a:ext cx="1509477" cy="251454"/>
          </a:xfrm>
          <a:prstGeom prst="round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486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D29F9-C3F3-4E40-B2A2-B600C157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8" y="3134404"/>
            <a:ext cx="5905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2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496683" y="3167390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</p:spTree>
    <p:extLst>
      <p:ext uri="{BB962C8B-B14F-4D97-AF65-F5344CB8AC3E}">
        <p14:creationId xmlns:p14="http://schemas.microsoft.com/office/powerpoint/2010/main" val="126182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1627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5B3BDF-68A6-9547-9DD7-D516769A9AB2}"/>
              </a:ext>
            </a:extLst>
          </p:cNvPr>
          <p:cNvSpPr/>
          <p:nvPr/>
        </p:nvSpPr>
        <p:spPr>
          <a:xfrm>
            <a:off x="4141110" y="1729341"/>
            <a:ext cx="8050889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613197-D15C-7E42-910F-D8EB1009D834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DE349-13F0-624F-95F4-8E84368D20F7}"/>
              </a:ext>
            </a:extLst>
          </p:cNvPr>
          <p:cNvSpPr/>
          <p:nvPr/>
        </p:nvSpPr>
        <p:spPr>
          <a:xfrm>
            <a:off x="4141111" y="3279111"/>
            <a:ext cx="8050889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0969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8A002-0272-1B43-BC65-09A53A92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269" y="2703168"/>
            <a:ext cx="7696200" cy="5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44FDEA-1212-EC49-B917-F53AA4A6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7" y="489425"/>
            <a:ext cx="5028312" cy="587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6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8B0D44-2832-984A-A245-ED238CEB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8" y="1608758"/>
            <a:ext cx="2578100" cy="698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8F9C6E-0CA2-4F44-9F50-B7F77123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" y="2503556"/>
            <a:ext cx="3124200" cy="55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2C1BF7-13B4-0E49-A6F1-7F87D3FF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3364670"/>
            <a:ext cx="4368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5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D4048-659B-5E40-AFAC-FA836E0C8C0D}"/>
              </a:ext>
            </a:extLst>
          </p:cNvPr>
          <p:cNvSpPr txBox="1"/>
          <p:nvPr/>
        </p:nvSpPr>
        <p:spPr>
          <a:xfrm>
            <a:off x="3231241" y="5277678"/>
            <a:ext cx="572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u="sng" dirty="0"/>
              <a:t>TensorFlow 2.0 </a:t>
            </a:r>
            <a:r>
              <a:rPr kumimoji="1" lang="ko-KR" altLang="en-US" u="sng" dirty="0"/>
              <a:t>에서는 대부분 </a:t>
            </a:r>
            <a:r>
              <a:rPr kumimoji="1" lang="en-US" altLang="ko-KR" u="sng" dirty="0" err="1"/>
              <a:t>tf.kears.layers</a:t>
            </a:r>
            <a:r>
              <a:rPr kumimoji="1" lang="en-US" altLang="ko-KR" u="sng" dirty="0"/>
              <a:t> </a:t>
            </a:r>
            <a:r>
              <a:rPr kumimoji="1" lang="ko-KR" altLang="en-US" u="sng" dirty="0"/>
              <a:t>모듈로 통합</a:t>
            </a:r>
            <a:r>
              <a:rPr kumimoji="1" lang="en-US" altLang="ko-KR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572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480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F371E9-E421-A04D-AA73-A7C6D9DE9907}"/>
              </a:ext>
            </a:extLst>
          </p:cNvPr>
          <p:cNvCxnSpPr>
            <a:cxnSpLocks/>
          </p:cNvCxnSpPr>
          <p:nvPr/>
        </p:nvCxnSpPr>
        <p:spPr>
          <a:xfrm flipV="1">
            <a:off x="1992086" y="6323698"/>
            <a:ext cx="5649685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27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8BA1C0-49AC-4A4B-95A5-F9CBE56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0" y="2310848"/>
            <a:ext cx="4398065" cy="1118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B2C0F4-140A-4947-9E86-6784339A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482BAE-8327-F947-AD40-08AE950A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6" y="2266122"/>
            <a:ext cx="4180506" cy="665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78743F-0D97-1946-A577-EC204401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6B58C8-5C25-7D49-95DE-7812DAD6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FAD91B-9858-6347-8397-F99FA4FD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0" y="1969052"/>
            <a:ext cx="7797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43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E77D5D-CE85-EE4F-834F-F6170E992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837"/>
          <a:stretch/>
        </p:blipFill>
        <p:spPr>
          <a:xfrm>
            <a:off x="532099" y="1805595"/>
            <a:ext cx="736600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1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2270C7-5904-FA41-8242-170B4A9D3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37"/>
          <a:stretch/>
        </p:blipFill>
        <p:spPr>
          <a:xfrm>
            <a:off x="541618" y="1805595"/>
            <a:ext cx="7366000" cy="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232E9-0862-B548-B0D2-980681AE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7" y="489425"/>
            <a:ext cx="5532193" cy="45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49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tf.keras.layers.LSTM</a:t>
            </a:r>
            <a:endParaRPr kumimoji="1"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057C6-881B-464B-B487-1F36E308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25" y="3263406"/>
            <a:ext cx="6470149" cy="26047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28C9BC-714B-5544-95FA-BFE195B7E05C}"/>
              </a:ext>
            </a:extLst>
          </p:cNvPr>
          <p:cNvSpPr/>
          <p:nvPr/>
        </p:nvSpPr>
        <p:spPr>
          <a:xfrm>
            <a:off x="7740126" y="5729651"/>
            <a:ext cx="1590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hlinkClick r:id="rId3"/>
              </a:rPr>
              <a:t>http://colah.github.io/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614BD-5E2E-9648-8636-40C50F1A7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0" y="1747079"/>
            <a:ext cx="4031145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5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610FB2-A8CB-4D49-B788-5357C18E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32" y="1843753"/>
            <a:ext cx="4632996" cy="4842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195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More Arguments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4D2F1-25BE-7D49-88D6-945F1B12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601356" y="1843753"/>
            <a:ext cx="4638162" cy="22611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E63636-B7C5-4A4B-A863-F853857F4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3"/>
          <a:stretch/>
        </p:blipFill>
        <p:spPr>
          <a:xfrm>
            <a:off x="7317132" y="1843754"/>
            <a:ext cx="4632996" cy="203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94E62-E0BA-AB41-AB23-7D8F55DA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6" y="1843752"/>
            <a:ext cx="4548469" cy="3274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DF3BF1-484B-AE45-9EC5-40A0EBFA0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852" b="90991"/>
          <a:stretch/>
        </p:blipFill>
        <p:spPr>
          <a:xfrm>
            <a:off x="3511663" y="1843754"/>
            <a:ext cx="2789746" cy="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76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7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49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76E397-B1CC-5F4D-8D2E-E86557813F5B}"/>
              </a:ext>
            </a:extLst>
          </p:cNvPr>
          <p:cNvSpPr/>
          <p:nvPr/>
        </p:nvSpPr>
        <p:spPr>
          <a:xfrm>
            <a:off x="5040707" y="1729341"/>
            <a:ext cx="7151292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3279111"/>
            <a:ext cx="7151292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79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7" y="2302695"/>
            <a:ext cx="7151292" cy="22042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45D717-AD13-4842-8696-AB1621D7FE60}"/>
              </a:ext>
            </a:extLst>
          </p:cNvPr>
          <p:cNvSpPr/>
          <p:nvPr/>
        </p:nvSpPr>
        <p:spPr>
          <a:xfrm>
            <a:off x="5040708" y="3148481"/>
            <a:ext cx="7151292" cy="143440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AB235-3CCA-1C40-89D4-0305EE8C9A32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453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172874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2523117"/>
            <a:ext cx="7151292" cy="323584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58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6" y="2505166"/>
            <a:ext cx="7151292" cy="128662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3485F-5A6C-AC4F-9F78-A0F6256E7803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49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906251" y="3167390"/>
            <a:ext cx="237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2.0</a:t>
            </a:r>
          </a:p>
        </p:txBody>
      </p:sp>
    </p:spTree>
    <p:extLst>
      <p:ext uri="{BB962C8B-B14F-4D97-AF65-F5344CB8AC3E}">
        <p14:creationId xmlns:p14="http://schemas.microsoft.com/office/powerpoint/2010/main" val="3709170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7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2.0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60888-8798-D04A-87FC-8B4DAC7BE74B}"/>
              </a:ext>
            </a:extLst>
          </p:cNvPr>
          <p:cNvSpPr txBox="1"/>
          <p:nvPr/>
        </p:nvSpPr>
        <p:spPr>
          <a:xfrm>
            <a:off x="487018" y="1212574"/>
            <a:ext cx="3405484" cy="295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/>
              <a:t>A brief summary of major changes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API Cleanup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Eager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No more </a:t>
            </a:r>
            <a:r>
              <a:rPr lang="en" altLang="ko-KR" dirty="0" err="1"/>
              <a:t>globals</a:t>
            </a: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Functions, not sessions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AutoGraph</a:t>
            </a:r>
            <a:r>
              <a:rPr lang="en" altLang="ko-KR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Keras</a:t>
            </a:r>
            <a:r>
              <a:rPr lang="en" altLang="ko-KR" dirty="0"/>
              <a:t> Python API</a:t>
            </a:r>
          </a:p>
        </p:txBody>
      </p:sp>
    </p:spTree>
    <p:extLst>
      <p:ext uri="{BB962C8B-B14F-4D97-AF65-F5344CB8AC3E}">
        <p14:creationId xmlns:p14="http://schemas.microsoft.com/office/powerpoint/2010/main" val="21904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389731" y="3136612"/>
            <a:ext cx="3412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do we learn?</a:t>
            </a:r>
          </a:p>
        </p:txBody>
      </p:sp>
    </p:spTree>
    <p:extLst>
      <p:ext uri="{BB962C8B-B14F-4D97-AF65-F5344CB8AC3E}">
        <p14:creationId xmlns:p14="http://schemas.microsoft.com/office/powerpoint/2010/main" val="3998298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495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Eager 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BA85B-D1D4-2545-AA8B-6D0D28A7B156}"/>
              </a:ext>
            </a:extLst>
          </p:cNvPr>
          <p:cNvSpPr txBox="1"/>
          <p:nvPr/>
        </p:nvSpPr>
        <p:spPr>
          <a:xfrm>
            <a:off x="1731344" y="4949030"/>
            <a:ext cx="211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1.X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3D30B-C673-F34A-922B-3F80C1589563}"/>
              </a:ext>
            </a:extLst>
          </p:cNvPr>
          <p:cNvSpPr txBox="1"/>
          <p:nvPr/>
        </p:nvSpPr>
        <p:spPr>
          <a:xfrm>
            <a:off x="7918784" y="4949029"/>
            <a:ext cx="210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2.0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ADE9C1-0A0C-1844-81DC-9BF8429D7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26" y="2637906"/>
            <a:ext cx="5227817" cy="15801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998040-C524-7F49-8C10-920F28F8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40" y="2639935"/>
            <a:ext cx="5356539" cy="15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394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3B4CAB6-1501-C241-9488-1480CB15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2505711"/>
            <a:ext cx="3176822" cy="1742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090FBF-B640-7744-BBD5-D3E51B9F7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53" y="2505711"/>
            <a:ext cx="3176822" cy="1483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CBA85B-D1D4-2545-AA8B-6D0D28A7B156}"/>
              </a:ext>
            </a:extLst>
          </p:cNvPr>
          <p:cNvSpPr txBox="1"/>
          <p:nvPr/>
        </p:nvSpPr>
        <p:spPr>
          <a:xfrm>
            <a:off x="1731344" y="4949030"/>
            <a:ext cx="211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1.X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3D30B-C673-F34A-922B-3F80C1589563}"/>
              </a:ext>
            </a:extLst>
          </p:cNvPr>
          <p:cNvSpPr txBox="1"/>
          <p:nvPr/>
        </p:nvSpPr>
        <p:spPr>
          <a:xfrm>
            <a:off x="7918784" y="4949029"/>
            <a:ext cx="210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2.0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2918F-8744-4E44-A059-CDC565BD826D}"/>
              </a:ext>
            </a:extLst>
          </p:cNvPr>
          <p:cNvSpPr txBox="1"/>
          <p:nvPr/>
        </p:nvSpPr>
        <p:spPr>
          <a:xfrm>
            <a:off x="269341" y="545812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Functions, not Session</a:t>
            </a:r>
          </a:p>
        </p:txBody>
      </p:sp>
    </p:spTree>
    <p:extLst>
      <p:ext uri="{BB962C8B-B14F-4D97-AF65-F5344CB8AC3E}">
        <p14:creationId xmlns:p14="http://schemas.microsoft.com/office/powerpoint/2010/main" val="2877908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96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2.0 </a:t>
            </a:r>
            <a:r>
              <a:rPr kumimoji="1" lang="en-US" altLang="ko-KR" sz="2800"/>
              <a:t>Concept Diagram</a:t>
            </a:r>
            <a:endParaRPr kumimoji="1"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9EF05-AFBA-8449-A1E3-34FCEF34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1" y="1426787"/>
            <a:ext cx="9100457" cy="5119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D34B9-4FBC-3445-9CDA-7421ED839B66}"/>
              </a:ext>
            </a:extLst>
          </p:cNvPr>
          <p:cNvSpPr txBox="1"/>
          <p:nvPr/>
        </p:nvSpPr>
        <p:spPr>
          <a:xfrm>
            <a:off x="7339390" y="6502076"/>
            <a:ext cx="4852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chemeClr val="accent1"/>
                </a:solidFill>
              </a:rPr>
              <a:t>https://</a:t>
            </a:r>
            <a:r>
              <a:rPr lang="en" altLang="ko-KR" sz="1100" dirty="0" err="1">
                <a:solidFill>
                  <a:schemeClr val="accent1"/>
                </a:solidFill>
              </a:rPr>
              <a:t>medium.com</a:t>
            </a:r>
            <a:r>
              <a:rPr lang="en" altLang="ko-KR" sz="1100" dirty="0">
                <a:solidFill>
                  <a:schemeClr val="accent1"/>
                </a:solidFill>
              </a:rPr>
              <a:t>/</a:t>
            </a:r>
            <a:r>
              <a:rPr lang="en" altLang="ko-KR" sz="1100" dirty="0" err="1">
                <a:solidFill>
                  <a:schemeClr val="accent1"/>
                </a:solidFill>
              </a:rPr>
              <a:t>tensorflow</a:t>
            </a:r>
            <a:r>
              <a:rPr lang="en" altLang="ko-KR" sz="1100" dirty="0">
                <a:solidFill>
                  <a:schemeClr val="accent1"/>
                </a:solidFill>
              </a:rPr>
              <a:t>/tensorflow-2-0-is-now-available-57d706c2a9ab </a:t>
            </a:r>
          </a:p>
        </p:txBody>
      </p:sp>
    </p:spTree>
    <p:extLst>
      <p:ext uri="{BB962C8B-B14F-4D97-AF65-F5344CB8AC3E}">
        <p14:creationId xmlns:p14="http://schemas.microsoft.com/office/powerpoint/2010/main" val="1348766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22569966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65767E-A0B7-4148-924E-70574CC94BD9}"/>
              </a:ext>
            </a:extLst>
          </p:cNvPr>
          <p:cNvSpPr/>
          <p:nvPr/>
        </p:nvSpPr>
        <p:spPr>
          <a:xfrm>
            <a:off x="359613" y="2372829"/>
            <a:ext cx="1776548" cy="8273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303133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02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Sequential API + built-in layers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3B5A27-07F8-D943-8104-8E4E51F5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67" y="2739027"/>
            <a:ext cx="7710896" cy="115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0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30810727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65767E-A0B7-4148-924E-70574CC94BD9}"/>
              </a:ext>
            </a:extLst>
          </p:cNvPr>
          <p:cNvSpPr/>
          <p:nvPr/>
        </p:nvSpPr>
        <p:spPr>
          <a:xfrm>
            <a:off x="2861075" y="2362319"/>
            <a:ext cx="1776548" cy="8273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1018432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</p:spTree>
    <p:extLst>
      <p:ext uri="{BB962C8B-B14F-4D97-AF65-F5344CB8AC3E}">
        <p14:creationId xmlns:p14="http://schemas.microsoft.com/office/powerpoint/2010/main" val="2089159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A54DAC-11B5-BE4B-BFCD-6089F57E2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144" y="1166948"/>
            <a:ext cx="4883712" cy="4362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1D45F-FB55-F046-B445-AE5745BD0502}"/>
              </a:ext>
            </a:extLst>
          </p:cNvPr>
          <p:cNvSpPr txBox="1"/>
          <p:nvPr/>
        </p:nvSpPr>
        <p:spPr>
          <a:xfrm>
            <a:off x="4751401" y="5608320"/>
            <a:ext cx="274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Visual Question Answering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9490A-98FB-A34F-A02E-6CC12B21CEA8}"/>
              </a:ext>
            </a:extLst>
          </p:cNvPr>
          <p:cNvSpPr txBox="1"/>
          <p:nvPr/>
        </p:nvSpPr>
        <p:spPr>
          <a:xfrm>
            <a:off x="9157195" y="6514012"/>
            <a:ext cx="3034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chemeClr val="accent1"/>
                </a:solidFill>
              </a:rPr>
              <a:t>https://</a:t>
            </a:r>
            <a:r>
              <a:rPr lang="en" altLang="ko-KR" sz="1100" dirty="0" err="1">
                <a:solidFill>
                  <a:schemeClr val="accent1"/>
                </a:solidFill>
              </a:rPr>
              <a:t>www.flickr.com</a:t>
            </a:r>
            <a:r>
              <a:rPr lang="en" altLang="ko-KR" sz="1100" dirty="0">
                <a:solidFill>
                  <a:schemeClr val="accent1"/>
                </a:solidFill>
              </a:rPr>
              <a:t>/photos/</a:t>
            </a:r>
            <a:r>
              <a:rPr lang="en" altLang="ko-KR" sz="1100" dirty="0" err="1">
                <a:solidFill>
                  <a:schemeClr val="accent1"/>
                </a:solidFill>
              </a:rPr>
              <a:t>cogdog</a:t>
            </a:r>
            <a:r>
              <a:rPr lang="en" altLang="ko-KR" sz="1100" dirty="0">
                <a:solidFill>
                  <a:schemeClr val="accent1"/>
                </a:solidFill>
              </a:rPr>
              <a:t>/3296940 </a:t>
            </a:r>
          </a:p>
        </p:txBody>
      </p:sp>
    </p:spTree>
    <p:extLst>
      <p:ext uri="{BB962C8B-B14F-4D97-AF65-F5344CB8AC3E}">
        <p14:creationId xmlns:p14="http://schemas.microsoft.com/office/powerpoint/2010/main" val="405155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5245667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36510921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22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E57B1-377A-4043-ACF1-C1CDC4237052}"/>
              </a:ext>
            </a:extLst>
          </p:cNvPr>
          <p:cNvSpPr/>
          <p:nvPr/>
        </p:nvSpPr>
        <p:spPr>
          <a:xfrm>
            <a:off x="7011139" y="545812"/>
            <a:ext cx="2672792" cy="327725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5ADFA3-1F17-764B-9D6A-ED67B5BF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84713"/>
            <a:ext cx="5826659" cy="28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87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E57B1-377A-4043-ACF1-C1CDC4237052}"/>
              </a:ext>
            </a:extLst>
          </p:cNvPr>
          <p:cNvSpPr/>
          <p:nvPr/>
        </p:nvSpPr>
        <p:spPr>
          <a:xfrm>
            <a:off x="9689994" y="545812"/>
            <a:ext cx="2388795" cy="327725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88E55-3220-E245-9FEB-7B0AEED99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826568"/>
            <a:ext cx="5826659" cy="27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3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E57B1-377A-4043-ACF1-C1CDC4237052}"/>
              </a:ext>
            </a:extLst>
          </p:cNvPr>
          <p:cNvSpPr/>
          <p:nvPr/>
        </p:nvSpPr>
        <p:spPr>
          <a:xfrm>
            <a:off x="8230339" y="4168578"/>
            <a:ext cx="2637958" cy="795307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10AB1-0F4F-D242-900A-8DE55E28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910443"/>
            <a:ext cx="604290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6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4149489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65767E-A0B7-4148-924E-70574CC94BD9}"/>
              </a:ext>
            </a:extLst>
          </p:cNvPr>
          <p:cNvSpPr/>
          <p:nvPr/>
        </p:nvSpPr>
        <p:spPr>
          <a:xfrm>
            <a:off x="5604274" y="2351808"/>
            <a:ext cx="5063725" cy="124273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38282886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BCF41-7679-8847-8948-0D4AE5DFD443}"/>
              </a:ext>
            </a:extLst>
          </p:cNvPr>
          <p:cNvSpPr txBox="1"/>
          <p:nvPr/>
        </p:nvSpPr>
        <p:spPr>
          <a:xfrm>
            <a:off x="269341" y="1069032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Custom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9DAC0D-3102-3241-BEB4-4AE9DD1C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592252"/>
            <a:ext cx="7028888" cy="49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098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BCF41-7679-8847-8948-0D4AE5DFD443}"/>
              </a:ext>
            </a:extLst>
          </p:cNvPr>
          <p:cNvSpPr txBox="1"/>
          <p:nvPr/>
        </p:nvSpPr>
        <p:spPr>
          <a:xfrm>
            <a:off x="269341" y="106903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Custom Model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A90051-F86B-4544-80B6-EB981C8F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843098"/>
            <a:ext cx="8804366" cy="37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59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0280419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25D5F4-C90A-2444-ACCE-9608F3490D5C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69904-666B-DA49-BF3E-5B4C6AF135D5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52180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1037</TotalTime>
  <Words>1387</Words>
  <Application>Microsoft Macintosh PowerPoint</Application>
  <PresentationFormat>와이드스크린</PresentationFormat>
  <Paragraphs>313</Paragraphs>
  <Slides>104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0" baseType="lpstr">
      <vt:lpstr>시스템 서체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56</cp:revision>
  <dcterms:created xsi:type="dcterms:W3CDTF">2019-04-28T07:52:02Z</dcterms:created>
  <dcterms:modified xsi:type="dcterms:W3CDTF">2020-01-18T06:50:52Z</dcterms:modified>
</cp:coreProperties>
</file>